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0217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fritz.ir/smart-irrigation/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255972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69796" y="2143125"/>
            <a:ext cx="963930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6561"/>
              </a:lnSpc>
              <a:buNone/>
            </a:pPr>
            <a:r>
              <a:rPr lang="en-US" sz="5249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(Smart Farming)کشاورزی هوشمند</a:t>
            </a:r>
            <a:endParaRPr lang="en-US" sz="5249" dirty="0"/>
          </a:p>
        </p:txBody>
      </p:sp>
      <p:sp>
        <p:nvSpPr>
          <p:cNvPr id="8" name="Text 5"/>
          <p:cNvSpPr/>
          <p:nvPr/>
        </p:nvSpPr>
        <p:spPr>
          <a:xfrm>
            <a:off x="2037993" y="430375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2" y="4521153"/>
            <a:ext cx="10689179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 rtl="1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551438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9F4AB5-8465-4EE6-96E7-6B503CB4B204}"/>
              </a:ext>
            </a:extLst>
          </p:cNvPr>
          <p:cNvSpPr txBox="1"/>
          <p:nvPr/>
        </p:nvSpPr>
        <p:spPr>
          <a:xfrm>
            <a:off x="5550196" y="3417174"/>
            <a:ext cx="7400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تهیه کننده :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Gelasio" pitchFamily="34" charset="0"/>
                <a:ea typeface="Gelasio" pitchFamily="34" charset="-122"/>
                <a:cs typeface="Gelasio" pitchFamily="34" charset="-120"/>
              </a:rPr>
              <a:t>یاسمن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Gelasio" pitchFamily="34" charset="0"/>
                <a:ea typeface="Gelasio" pitchFamily="34" charset="-122"/>
                <a:cs typeface="Gelasio" pitchFamily="34" charset="-120"/>
              </a:rPr>
              <a:t>نارنگی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Gelasio" pitchFamily="34" charset="0"/>
                <a:ea typeface="Gelasio" pitchFamily="34" charset="-122"/>
                <a:cs typeface="Gelasio" pitchFamily="34" charset="-120"/>
              </a:rPr>
              <a:t>فرد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endParaRPr lang="en-US" sz="32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83"/>
    </mc:Choice>
    <mc:Fallback xmlns="">
      <p:transition spd="slow" advTm="948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89628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148399" y="2365296"/>
            <a:ext cx="56488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مزایا و معایب مزرعه هوشمند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148399" y="4087297"/>
            <a:ext cx="56488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هوشمند مزایایی نظیر افزایش کمیت و کیفیت محصولات، کمک به تصمیم‌گیری آگاهانه، کاهش وابستگی به نیروی انسانی و صرفه‌جویی در مصرف منابع دارد. از سوی دیگر، هزینه بالا، پیچیدگی فنی و نیاز به زیرساخت از عیوب کشاورزی هوشمند محسوب می‌شوند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242"/>
    </mc:Choice>
    <mc:Fallback xmlns="">
      <p:transition spd="slow" advTm="10524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346287" y="837605"/>
            <a:ext cx="3246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مزایای کشاورزی هوشمند</a:t>
            </a:r>
            <a:endParaRPr lang="en-US" sz="2624" dirty="0"/>
          </a:p>
        </p:txBody>
      </p:sp>
      <p:sp>
        <p:nvSpPr>
          <p:cNvPr id="7" name="Shape 4"/>
          <p:cNvSpPr/>
          <p:nvPr/>
        </p:nvSpPr>
        <p:spPr>
          <a:xfrm>
            <a:off x="7293054" y="1503998"/>
            <a:ext cx="44410" cy="5887998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8" name="Shape 5"/>
          <p:cNvSpPr/>
          <p:nvPr/>
        </p:nvSpPr>
        <p:spPr>
          <a:xfrm>
            <a:off x="7565172" y="1909346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9" name="Shape 6"/>
          <p:cNvSpPr/>
          <p:nvPr/>
        </p:nvSpPr>
        <p:spPr>
          <a:xfrm>
            <a:off x="7065228" y="168163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0" name="Text 7"/>
          <p:cNvSpPr/>
          <p:nvPr/>
        </p:nvSpPr>
        <p:spPr>
          <a:xfrm>
            <a:off x="7242750" y="1723311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537258" y="1726168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افزایش کمیت و کیفیت محصولات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7631" y="3020199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13" name="Shape 10"/>
          <p:cNvSpPr/>
          <p:nvPr/>
        </p:nvSpPr>
        <p:spPr>
          <a:xfrm>
            <a:off x="7065228" y="279249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4" name="Text 11"/>
          <p:cNvSpPr/>
          <p:nvPr/>
        </p:nvSpPr>
        <p:spPr>
          <a:xfrm>
            <a:off x="7219890" y="2834164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037993" y="2837021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کمک به تصمیم‌گیری آگاهانه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172" y="4019967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228" y="379226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8" name="Text 15"/>
          <p:cNvSpPr/>
          <p:nvPr/>
        </p:nvSpPr>
        <p:spPr>
          <a:xfrm>
            <a:off x="7223700" y="3833932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258" y="3836789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صرفه‌جویی در مصرف منابع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6287631" y="5015805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21" name="Shape 18"/>
          <p:cNvSpPr/>
          <p:nvPr/>
        </p:nvSpPr>
        <p:spPr>
          <a:xfrm>
            <a:off x="7065228" y="478809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22" name="Text 19"/>
          <p:cNvSpPr/>
          <p:nvPr/>
        </p:nvSpPr>
        <p:spPr>
          <a:xfrm>
            <a:off x="7219890" y="482977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624" dirty="0"/>
          </a:p>
        </p:txBody>
      </p:sp>
      <p:sp>
        <p:nvSpPr>
          <p:cNvPr id="23" name="Text 20"/>
          <p:cNvSpPr/>
          <p:nvPr/>
        </p:nvSpPr>
        <p:spPr>
          <a:xfrm>
            <a:off x="2877503" y="4836676"/>
            <a:ext cx="32156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مدیریت هرچه بهتر محصولات</a:t>
            </a:r>
            <a:endParaRPr lang="en-US" sz="2187" dirty="0"/>
          </a:p>
        </p:txBody>
      </p:sp>
      <p:sp>
        <p:nvSpPr>
          <p:cNvPr id="24" name="Shape 21"/>
          <p:cNvSpPr/>
          <p:nvPr/>
        </p:nvSpPr>
        <p:spPr>
          <a:xfrm>
            <a:off x="7565172" y="6015692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25" name="Shape 22"/>
          <p:cNvSpPr/>
          <p:nvPr/>
        </p:nvSpPr>
        <p:spPr>
          <a:xfrm>
            <a:off x="7065228" y="578798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26" name="Text 23"/>
          <p:cNvSpPr/>
          <p:nvPr/>
        </p:nvSpPr>
        <p:spPr>
          <a:xfrm>
            <a:off x="7227510" y="5829657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624" dirty="0"/>
          </a:p>
        </p:txBody>
      </p:sp>
      <p:sp>
        <p:nvSpPr>
          <p:cNvPr id="27" name="Text 24"/>
          <p:cNvSpPr/>
          <p:nvPr/>
        </p:nvSpPr>
        <p:spPr>
          <a:xfrm>
            <a:off x="8537258" y="5836563"/>
            <a:ext cx="3528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کاهش وابستگی به نیروی انسانی</a:t>
            </a:r>
            <a:endParaRPr lang="en-US" sz="2187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399"/>
    </mc:Choice>
    <mc:Fallback xmlns="">
      <p:transition spd="slow" advTm="139399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523327" y="1323618"/>
            <a:ext cx="40690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معایب هوشمندسازی کشاورزی</a:t>
            </a:r>
            <a:endParaRPr lang="en-US" sz="2624" dirty="0"/>
          </a:p>
        </p:txBody>
      </p:sp>
      <p:sp>
        <p:nvSpPr>
          <p:cNvPr id="7" name="Shape 4"/>
          <p:cNvSpPr/>
          <p:nvPr/>
        </p:nvSpPr>
        <p:spPr>
          <a:xfrm>
            <a:off x="7293054" y="1990011"/>
            <a:ext cx="44410" cy="3888224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8" name="Shape 5"/>
          <p:cNvSpPr/>
          <p:nvPr/>
        </p:nvSpPr>
        <p:spPr>
          <a:xfrm>
            <a:off x="7565172" y="2395359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9" name="Shape 6"/>
          <p:cNvSpPr/>
          <p:nvPr/>
        </p:nvSpPr>
        <p:spPr>
          <a:xfrm>
            <a:off x="7065228" y="216765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0" name="Text 7"/>
          <p:cNvSpPr/>
          <p:nvPr/>
        </p:nvSpPr>
        <p:spPr>
          <a:xfrm>
            <a:off x="7242750" y="2209324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537258" y="2212181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هزینه بالا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7631" y="3506212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13" name="Shape 10"/>
          <p:cNvSpPr/>
          <p:nvPr/>
        </p:nvSpPr>
        <p:spPr>
          <a:xfrm>
            <a:off x="7065228" y="327850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4" name="Text 11"/>
          <p:cNvSpPr/>
          <p:nvPr/>
        </p:nvSpPr>
        <p:spPr>
          <a:xfrm>
            <a:off x="7219890" y="332017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037993" y="3323034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پیچیدگی فنی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172" y="4505980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228" y="427827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8" name="Text 15"/>
          <p:cNvSpPr/>
          <p:nvPr/>
        </p:nvSpPr>
        <p:spPr>
          <a:xfrm>
            <a:off x="7223700" y="4319945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258" y="4322802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نیاز به زیر ساخت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2037993" y="621149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2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37F167A-E8AD-4303-8857-7B0950A9EC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6730" y="650534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709"/>
    </mc:Choice>
    <mc:Fallback xmlns="">
      <p:transition spd="slow" advTm="28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0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166842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464147" y="2245995"/>
            <a:ext cx="51282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تکنولوژی و آینده کشاورز</a:t>
            </a:r>
            <a:endParaRPr lang="en-US" sz="4374" dirty="0"/>
          </a:p>
        </p:txBody>
      </p:sp>
      <p:sp>
        <p:nvSpPr>
          <p:cNvPr id="8" name="Text 5"/>
          <p:cNvSpPr/>
          <p:nvPr/>
        </p:nvSpPr>
        <p:spPr>
          <a:xfrm>
            <a:off x="2037993" y="327362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3878937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تکنولوژی‌های مانند اینترنت اشیاء، هوش مصنوعی و سنسورها به احداث زمینه‌هایی برای افزایش بهره‌وری و کاهش وابستگی به منابع سنتی کشاورزی کمک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کرده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است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آینده کشاورزی با بهره‌گیری از این تکنولوژی‌ها قادر به تولید محصولاتی با کیفیت و در مقیاس بزرگتر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خواهد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بود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519505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580036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037993" y="640568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9"/>
    </mc:Choice>
    <mc:Fallback xmlns="">
      <p:transition spd="slow" advTm="144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55712" y="2302827"/>
            <a:ext cx="706374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هوشمند چیست؟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3809524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امروزه کشاورزان برای افزایش کارایی فرایندهای کشاورزی از ابزارهای پیشرفته‌ای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استفاده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می‌کنندجمله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این ابزارها سنسورها، سیستم هوشمند آبیاری، ربات‌ها و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دیگرتکنولوژی‌های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مورد استفاده در کشاورزی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هوشمند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می‌باشد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این روش کشاورزی با هدف تسهیل کارهای کشاورزی، کاهش استفاده از نیروی انسانی و افزایش کیفیت و کمیت محصولات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انجام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می‌شود</a:t>
            </a:r>
            <a:r>
              <a:rPr lang="fa-IR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494"/>
    </mc:Choice>
    <mc:Fallback xmlns="">
      <p:transition spd="slow" advTm="4749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4293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تفاوت مزرعه سنتی و مزرعه هوشمند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26493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مزرعه هوشمند به تجهیزات مختلفی مجهز می‌شود تا به جلوگیری از نابودی خاک، تصمیم‌گیری صحیح با استفاده از داده‌های واقعی و افزایش کیفیت و کمیت محصولات کمک کند. از سوی دیگر، مزرعه سنتی بر پایه تجربه کشاورزان مدیریت می‌شود که احتمال اتخاذ تصمیمات اشتباه یا دیرهنگام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وجود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دارد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42"/>
    </mc:Choice>
    <mc:Fallback xmlns="">
      <p:transition spd="slow" advTm="2894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829907" y="1363028"/>
            <a:ext cx="476250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تجهیزات کشاورزی هوشمند</a:t>
            </a:r>
            <a:endParaRPr lang="en-US" sz="3499" dirty="0"/>
          </a:p>
        </p:txBody>
      </p:sp>
      <p:sp>
        <p:nvSpPr>
          <p:cNvPr id="7" name="Text 4"/>
          <p:cNvSpPr/>
          <p:nvPr/>
        </p:nvSpPr>
        <p:spPr>
          <a:xfrm>
            <a:off x="2037993" y="2168366"/>
            <a:ext cx="10554414" cy="5083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 rtl="1">
              <a:lnSpc>
                <a:spcPts val="2799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مزارع هوشمند با استفاده از تجهیزات و فناوری‌های مختلفی انجام می‌شود که برای جمع‌آوری داده یا انجام کارهای دشوار مورد استفاده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قرار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می‌گیرند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برخی از تجهیزات مورد استفاده در </a:t>
            </a: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مدرن و هوشمند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عبارتند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fa-IR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از:</a:t>
            </a:r>
          </a:p>
          <a:p>
            <a:pPr marL="0" indent="0" algn="r" rtl="1">
              <a:lnSpc>
                <a:spcPts val="2799"/>
              </a:lnSpc>
              <a:buNone/>
            </a:pPr>
            <a:endParaRPr lang="fa-IR" sz="2000" dirty="0">
              <a:solidFill>
                <a:srgbClr val="C9C2C0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20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</a:rPr>
              <a:t>سنسورهای مختلف شامل سنسور رطوبت خاک (برای اندازه گیری رطوبت خاک و تعیین زمان مناسب آبیاری)، سنسور هوا (برای پیش‌بینی شرایط جوی)، سنسورهای الکتروشیمیایی (برای اندازه‌گیری سطح مواد مغذی خاک) سنسور نور، دما و غیره.</a:t>
            </a:r>
          </a:p>
          <a:p>
            <a:pPr algn="r" rtl="1">
              <a:buFont typeface="Arial" panose="020B0604020202020204" pitchFamily="34" charset="0"/>
              <a:buChar char="•"/>
            </a:pPr>
            <a:endParaRPr lang="fa-IR" sz="2000" dirty="0">
              <a:solidFill>
                <a:schemeClr val="accent3">
                  <a:lumMod val="60000"/>
                  <a:lumOff val="40000"/>
                </a:schemeClr>
              </a:solidFill>
              <a:latin typeface="IRANSans-fa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20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</a:rPr>
              <a:t>تجهیزات </a:t>
            </a:r>
            <a:r>
              <a:rPr lang="fa-IR" sz="2000" b="0" i="0" u="none" strike="noStrike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آبیاری هوشمند</a:t>
            </a:r>
            <a:endParaRPr lang="fa-IR" sz="2000" b="0" i="0" u="none" strike="noStrike" dirty="0">
              <a:solidFill>
                <a:schemeClr val="accent3">
                  <a:lumMod val="60000"/>
                  <a:lumOff val="40000"/>
                </a:schemeClr>
              </a:solidFill>
              <a:effectLst/>
              <a:latin typeface="IRANSans-fa"/>
            </a:endParaRPr>
          </a:p>
          <a:p>
            <a:pPr algn="r" rtl="1">
              <a:buFont typeface="Arial" panose="020B0604020202020204" pitchFamily="34" charset="0"/>
              <a:buChar char="•"/>
            </a:pPr>
            <a:endParaRPr lang="fa-IR" sz="2000" b="0" i="0" dirty="0">
              <a:solidFill>
                <a:schemeClr val="accent3">
                  <a:lumMod val="60000"/>
                  <a:lumOff val="40000"/>
                </a:schemeClr>
              </a:solidFill>
              <a:effectLst/>
              <a:latin typeface="IRANSans-fa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20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</a:rPr>
              <a:t>ماشین آلات هوشمند کشاورزی مانند تراکتورهای مجهز به </a:t>
            </a:r>
            <a:r>
              <a:rPr lang="en-US" sz="20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</a:rPr>
              <a:t>GPS </a:t>
            </a:r>
            <a:r>
              <a:rPr lang="fa-IR" sz="20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</a:rPr>
              <a:t>یا دروگرهای خودکار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20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</a:rPr>
              <a:t>پلتفرم‌ نرم‌افزاری که داده‌ها را از حسگرها و تجهیزات مختلف دریافت می‌کند و پس از آنالیز در اختیار کشاورزان قرار می‌دهد.</a:t>
            </a:r>
          </a:p>
          <a:p>
            <a:pPr algn="r" rtl="1"/>
            <a:endParaRPr lang="fa-IR" sz="2000" b="0" i="0" dirty="0">
              <a:solidFill>
                <a:schemeClr val="accent3">
                  <a:lumMod val="60000"/>
                  <a:lumOff val="40000"/>
                </a:schemeClr>
              </a:solidFill>
              <a:effectLst/>
              <a:latin typeface="IRANSans-fa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20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</a:rPr>
              <a:t>پهپادهای مورد استفاده برای نقشه‌برداری، سم‌پاشی، نظارت بر مزرعه و غیره</a:t>
            </a:r>
          </a:p>
          <a:p>
            <a:pPr algn="r" rtl="1"/>
            <a:endParaRPr lang="fa-IR" sz="2000" b="0" i="0" dirty="0">
              <a:solidFill>
                <a:schemeClr val="accent3">
                  <a:lumMod val="60000"/>
                  <a:lumOff val="40000"/>
                </a:schemeClr>
              </a:solidFill>
              <a:effectLst/>
              <a:latin typeface="IRANSans-fa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20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</a:rPr>
              <a:t>تجهیزات کنترل دما، رطوبت و تهویه در گلخانه‌ها یا سایر محیط‌های کشاورزی تحت کنترل</a:t>
            </a:r>
          </a:p>
          <a:p>
            <a:pPr marL="0" indent="0" algn="r">
              <a:lnSpc>
                <a:spcPts val="2799"/>
              </a:lnSpc>
              <a:buNone/>
            </a:pPr>
            <a:endParaRPr lang="en-US" sz="2000" dirty="0"/>
          </a:p>
        </p:txBody>
      </p:sp>
      <p:pic>
        <p:nvPicPr>
          <p:cNvPr id="1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9663659-196B-46F4-B8DC-947A92A756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67636" y="87566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348"/>
    </mc:Choice>
    <mc:Fallback xmlns="">
      <p:transition spd="slow" advTm="82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4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-19883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744474" y="379364"/>
            <a:ext cx="5444006" cy="6203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4884"/>
              </a:lnSpc>
              <a:buNone/>
            </a:pPr>
            <a:r>
              <a:rPr lang="en-US" sz="3600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فناوری‌های هوشمند در کشاورزی</a:t>
            </a:r>
            <a:endParaRPr lang="en-US" sz="3600" dirty="0"/>
          </a:p>
        </p:txBody>
      </p:sp>
      <p:sp>
        <p:nvSpPr>
          <p:cNvPr id="5" name="Text 3"/>
          <p:cNvSpPr/>
          <p:nvPr/>
        </p:nvSpPr>
        <p:spPr>
          <a:xfrm>
            <a:off x="1594885" y="1341909"/>
            <a:ext cx="10691484" cy="6350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501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هوشمند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یک رویکرد نوآورانه است که با بهره‌گیری از فناوری‌های پیشرفته، امکان بهینه‌سازی فرآیندهای کشاورزی و افزایش بهره‌وری منابع را فراهم می‌کند</a:t>
            </a:r>
            <a:endParaRPr lang="en-US" sz="2000" dirty="0"/>
          </a:p>
        </p:txBody>
      </p:sp>
      <p:sp>
        <p:nvSpPr>
          <p:cNvPr id="6" name="Shape 4"/>
          <p:cNvSpPr/>
          <p:nvPr/>
        </p:nvSpPr>
        <p:spPr>
          <a:xfrm>
            <a:off x="7295317" y="2422684"/>
            <a:ext cx="39648" cy="5259824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7" name="Shape 5"/>
          <p:cNvSpPr/>
          <p:nvPr/>
        </p:nvSpPr>
        <p:spPr>
          <a:xfrm>
            <a:off x="7538383" y="2784812"/>
            <a:ext cx="694611" cy="39648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8" name="Shape 6"/>
          <p:cNvSpPr/>
          <p:nvPr/>
        </p:nvSpPr>
        <p:spPr>
          <a:xfrm>
            <a:off x="7091779" y="2581394"/>
            <a:ext cx="446603" cy="44660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9" name="Text 7"/>
          <p:cNvSpPr/>
          <p:nvPr/>
        </p:nvSpPr>
        <p:spPr>
          <a:xfrm>
            <a:off x="7250251" y="2618542"/>
            <a:ext cx="129540" cy="3721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30"/>
              </a:lnSpc>
              <a:buNone/>
            </a:pPr>
            <a:r>
              <a:rPr lang="en-US" sz="2000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8406764" y="2578055"/>
            <a:ext cx="3622477" cy="3175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1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اینترنت اشیاء (IoT)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8406765" y="3057763"/>
            <a:ext cx="3622477" cy="3175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1"/>
              </a:lnSpc>
              <a:buNone/>
            </a:pP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6397169" y="3777198"/>
            <a:ext cx="694611" cy="39648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13" name="Shape 11"/>
          <p:cNvSpPr/>
          <p:nvPr/>
        </p:nvSpPr>
        <p:spPr>
          <a:xfrm>
            <a:off x="7091779" y="3573780"/>
            <a:ext cx="446603" cy="44660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4" name="Text 12"/>
          <p:cNvSpPr/>
          <p:nvPr/>
        </p:nvSpPr>
        <p:spPr>
          <a:xfrm>
            <a:off x="7295317" y="3610928"/>
            <a:ext cx="103524" cy="3721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30"/>
              </a:lnSpc>
              <a:buNone/>
            </a:pPr>
            <a:r>
              <a:rPr lang="en-US" sz="2000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2601039" y="3613547"/>
            <a:ext cx="3622358" cy="3175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501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هوش مصنوعی (AI)</a:t>
            </a:r>
            <a:endParaRPr lang="en-US" sz="1400" dirty="0"/>
          </a:p>
        </p:txBody>
      </p:sp>
      <p:sp>
        <p:nvSpPr>
          <p:cNvPr id="16" name="Shape 14"/>
          <p:cNvSpPr/>
          <p:nvPr/>
        </p:nvSpPr>
        <p:spPr>
          <a:xfrm>
            <a:off x="7538383" y="4670286"/>
            <a:ext cx="694611" cy="39648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17" name="Shape 15"/>
          <p:cNvSpPr/>
          <p:nvPr/>
        </p:nvSpPr>
        <p:spPr>
          <a:xfrm>
            <a:off x="7091779" y="4466868"/>
            <a:ext cx="446603" cy="44660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8" name="Text 16"/>
          <p:cNvSpPr/>
          <p:nvPr/>
        </p:nvSpPr>
        <p:spPr>
          <a:xfrm>
            <a:off x="7231201" y="4504015"/>
            <a:ext cx="167640" cy="3721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30"/>
              </a:lnSpc>
              <a:buNone/>
            </a:pPr>
            <a:r>
              <a:rPr lang="en-US" sz="2000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8406765" y="4506635"/>
            <a:ext cx="3622477" cy="3175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1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سنسورها</a:t>
            </a:r>
            <a:endParaRPr lang="en-US" sz="2000" dirty="0"/>
          </a:p>
        </p:txBody>
      </p:sp>
      <p:sp>
        <p:nvSpPr>
          <p:cNvPr id="20" name="Shape 18"/>
          <p:cNvSpPr/>
          <p:nvPr/>
        </p:nvSpPr>
        <p:spPr>
          <a:xfrm>
            <a:off x="6397169" y="5559802"/>
            <a:ext cx="694611" cy="39648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21" name="Shape 19"/>
          <p:cNvSpPr/>
          <p:nvPr/>
        </p:nvSpPr>
        <p:spPr>
          <a:xfrm>
            <a:off x="7091779" y="5356384"/>
            <a:ext cx="446603" cy="44660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22" name="Text 20"/>
          <p:cNvSpPr/>
          <p:nvPr/>
        </p:nvSpPr>
        <p:spPr>
          <a:xfrm>
            <a:off x="7231201" y="5393531"/>
            <a:ext cx="167640" cy="3721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30"/>
              </a:lnSpc>
              <a:buNone/>
            </a:pPr>
            <a:r>
              <a:rPr lang="en-US" sz="2000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4238506" y="5399842"/>
            <a:ext cx="1984891" cy="310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42"/>
              </a:lnSpc>
              <a:buNone/>
            </a:pPr>
            <a:r>
              <a:rPr lang="en-US" sz="2000" b="1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ردیابی‌ها</a:t>
            </a: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و</a:t>
            </a: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سامانه</a:t>
            </a: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اطلاعات</a:t>
            </a: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جغرافیایی</a:t>
            </a: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GIS</a:t>
            </a:r>
            <a:endParaRPr lang="en-US" sz="2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Shape 22"/>
          <p:cNvSpPr/>
          <p:nvPr/>
        </p:nvSpPr>
        <p:spPr>
          <a:xfrm>
            <a:off x="7538383" y="6453009"/>
            <a:ext cx="694611" cy="39648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25" name="Shape 23"/>
          <p:cNvSpPr/>
          <p:nvPr/>
        </p:nvSpPr>
        <p:spPr>
          <a:xfrm>
            <a:off x="7091779" y="6249591"/>
            <a:ext cx="446603" cy="44660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26" name="Text 24"/>
          <p:cNvSpPr/>
          <p:nvPr/>
        </p:nvSpPr>
        <p:spPr>
          <a:xfrm>
            <a:off x="7235011" y="6286738"/>
            <a:ext cx="160020" cy="3721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30"/>
              </a:lnSpc>
              <a:buNone/>
            </a:pPr>
            <a:r>
              <a:rPr lang="en-US" sz="2000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000" dirty="0"/>
          </a:p>
        </p:txBody>
      </p:sp>
      <p:sp>
        <p:nvSpPr>
          <p:cNvPr id="27" name="Text 25"/>
          <p:cNvSpPr/>
          <p:nvPr/>
        </p:nvSpPr>
        <p:spPr>
          <a:xfrm>
            <a:off x="8406765" y="6293048"/>
            <a:ext cx="2377440" cy="310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42"/>
              </a:lnSpc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داده‌کاوی و تحلیل داده‌ها</a:t>
            </a:r>
            <a:endParaRPr lang="en-US" sz="2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57"/>
    </mc:Choice>
    <mc:Fallback xmlns="">
      <p:transition spd="slow" advTm="2645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61556" y="4557843"/>
            <a:ext cx="4134677" cy="32034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41"/>
              </a:lnSpc>
              <a:buNone/>
            </a:pPr>
            <a:r>
              <a:rPr lang="en-US" sz="2000" b="1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ردیابی‌ها</a:t>
            </a: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و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سامانه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اطلاعات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جغرافیایی</a:t>
            </a:r>
            <a:r>
              <a:rPr lang="fa-IR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)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)</a:t>
            </a: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GIS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
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استفاده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از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سیستم‌های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ردیابی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و GIS (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سامانه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اطلاعات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جغرافیایی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)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در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هوشمند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،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کشاورزان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را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قادر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می‌سازد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تا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محیط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خود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را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به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دقت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بیشتری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مدیریت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کنند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این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فناوری‌ها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از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طریق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آموزش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و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نقشه‌برداری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به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دقت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بیشتری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در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زمینه‌های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مختلف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مانند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تنظیم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زمان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آبیاری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،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تعیین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مناطق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مستعد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برای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کاشت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، و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مدیریت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تولید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کمک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می‌کنند</a:t>
            </a:r>
            <a:r>
              <a:rPr lang="en-US" sz="1338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338" dirty="0"/>
          </a:p>
        </p:txBody>
      </p:sp>
      <p:sp>
        <p:nvSpPr>
          <p:cNvPr id="7" name="Text 4"/>
          <p:cNvSpPr/>
          <p:nvPr/>
        </p:nvSpPr>
        <p:spPr>
          <a:xfrm>
            <a:off x="707082" y="631140"/>
            <a:ext cx="3625702" cy="40772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41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سنسورها</a:t>
            </a:r>
            <a:r>
              <a:rPr lang="en-US" sz="1338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
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سنسورها نقش حیاتی در جمع‌آوری داده‌های مرتبط با محیط کشاورزی ایفا می‌کنند. این دستگاه‌ها به‌صورت مستقیم با محیط ارتباط برقرار می‌کنند و داده‌هایی مانند رطوبت خاک، نیاز آبی گیاهان، میزان نور و دما را اندازه‌گیری می‌کنند. این داده‌ها برای کشاورزان به عنوان راهنمایی قابل استفاده هستند تا زمان‌بندی و میزان آبیاری را بهینه‌سازی کنند</a:t>
            </a:r>
            <a:r>
              <a:rPr lang="en-US" sz="1338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338" dirty="0"/>
          </a:p>
        </p:txBody>
      </p:sp>
      <p:sp>
        <p:nvSpPr>
          <p:cNvPr id="8" name="Text 5"/>
          <p:cNvSpPr/>
          <p:nvPr/>
        </p:nvSpPr>
        <p:spPr>
          <a:xfrm>
            <a:off x="5337544" y="636956"/>
            <a:ext cx="3530009" cy="54363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41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هوش مصنوعی (AI)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
هوش مصنوعی یکی دیگر از تکنولوژی‌های کلیدی در کشاورزی هوشمند است که با استفاده از الگوریتم‌ها و مدل‌های یادگیری ماشین، اطلاعات در زمینه کشاورزی را تحلیل کرده و تصمیم‌گیری‌های هوشمندانه در مورد آبیاری، کوددهی، مدیریت آفات و بیماری‌ها، و برنامه‌ریزی تولید محصولات انجام می‌دهد. با این کاربرد هوش مصنوعی، بهره‌وری و بهینه‌سازی منابع در کشاورزی به شدت افزایش می‌یابد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10506799" y="621505"/>
            <a:ext cx="3273479" cy="40772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41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اینترنت </a:t>
            </a:r>
            <a:r>
              <a:rPr lang="en-US" sz="2000" b="1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اشیاء</a:t>
            </a: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fa-IR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</a:t>
            </a: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(IoT)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
اینترنت اشیاء یا IoT یکی از اصلی‌ترین تکنولوژی‌ها در کشاورزی هوشمند است که به اتصال دستگاه‌ها و سنسورهای مختلف به اینترنت اجازه می‌دهد. با استفاده از IoT، داده‌های مرتبط با محیط کشاورزی از جمله رطوبت خاک، دما، تراکم گیاهان، و میزان آبیاری زمان‌بندی شده و به‌روزرسانی می‌شوند. این اطلاعات از راه دور قابل دسترسی هستند و به کشاورزان اجازه می‌دهد تا تصمیم‌گیری‌های بهتری در مورد مدیریت منابع و زمان‌بندی آبیاری انجام دهند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9586183" y="4571291"/>
            <a:ext cx="4351713" cy="3203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41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داده‌کاوی و تحلیل داده‌ها</a:t>
            </a:r>
            <a:r>
              <a:rPr lang="en-US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
داده‌کاوی و تحلیل داده‌ها به‌عنوان یک فناوری مهم در کشاورزی هوشمند، به کشاورزان امکان می‌دهد تا از حجم بزرگ داده‌های جمع‌آوری شده توسط سنسورها و دستگاه‌های مختلف بهینه‌سازی بهره‌برداری کنند. با تحلیل داده‌ها، الگوها و روندها شناسایی می‌شوند و تصمیم‌گیری‌ها به صورت هوشمندانه‌تر انجام می‌شود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E2BE285-5816-4F40-9171-CE958FEACB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5040" y="4681140"/>
            <a:ext cx="4941144" cy="2911504"/>
          </a:xfrm>
          <a:prstGeom prst="rect">
            <a:avLst/>
          </a:prstGeom>
        </p:spPr>
      </p:pic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17812B2-98A6-4F9E-93E6-FEB0E82500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0311" y="134142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946"/>
    </mc:Choice>
    <mc:Fallback xmlns="">
      <p:transition spd="slow" advTm="191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94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9381" y="478309"/>
            <a:ext cx="5585460" cy="554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4368"/>
              </a:lnSpc>
              <a:buNone/>
            </a:pPr>
            <a:r>
              <a:rPr lang="en-US" sz="349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انوع روش‌های کشاورزی هوشمند</a:t>
            </a:r>
            <a:endParaRPr lang="en-US" sz="3494" dirty="0"/>
          </a:p>
        </p:txBody>
      </p:sp>
      <p:sp>
        <p:nvSpPr>
          <p:cNvPr id="6" name="Text 3"/>
          <p:cNvSpPr/>
          <p:nvPr/>
        </p:nvSpPr>
        <p:spPr>
          <a:xfrm>
            <a:off x="7980760" y="1348955"/>
            <a:ext cx="5984081" cy="11358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36"/>
              </a:lnSpc>
              <a:buNone/>
            </a:pPr>
            <a:r>
              <a:rPr lang="fa-IR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IRANSans-fa"/>
              </a:rPr>
              <a:t>برخلاف کشاورزی سنتی که به کشت گیاهان در زمین کشاورزی و مراقبت از آن‌ها با تکنیک‌های قدیمی محدود می‌شود، کشاورزی مدرن تکنیک‌های مختلفی را برای جایگزین کردن نیاز گیاهان به نور خورشید و حتی خاک ارائه کرده است؛ بنابراین ما را قادر می‌سازد تا گیاهان را در محیط‌های صنعتی و حتی فضای زیرزمین پرورش دهیم. تکنیک‌های مختلف کشاورزی هوشمند عبارتند از: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13964841" y="3263027"/>
            <a:ext cx="399336" cy="399336"/>
          </a:xfrm>
          <a:prstGeom prst="roundRect">
            <a:avLst>
              <a:gd name="adj" fmla="val 26669"/>
            </a:avLst>
          </a:prstGeom>
          <a:solidFill>
            <a:srgbClr val="393636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14107359" y="3263027"/>
            <a:ext cx="114300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1"/>
              </a:lnSpc>
              <a:buNone/>
            </a:pPr>
            <a:r>
              <a:rPr lang="en-US" sz="2096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096" dirty="0"/>
          </a:p>
        </p:txBody>
      </p:sp>
      <p:sp>
        <p:nvSpPr>
          <p:cNvPr id="9" name="Text 6"/>
          <p:cNvSpPr/>
          <p:nvPr/>
        </p:nvSpPr>
        <p:spPr>
          <a:xfrm>
            <a:off x="10817781" y="3263027"/>
            <a:ext cx="3147060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21"/>
              </a:lnSpc>
              <a:buNone/>
            </a:pPr>
            <a:r>
              <a:rPr lang="en-US" sz="2096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هیدروپونیک هوشمن</a:t>
            </a:r>
            <a:endParaRPr lang="en-US" sz="2096" dirty="0"/>
          </a:p>
        </p:txBody>
      </p:sp>
      <p:sp>
        <p:nvSpPr>
          <p:cNvPr id="10" name="Shape 7"/>
          <p:cNvSpPr/>
          <p:nvPr/>
        </p:nvSpPr>
        <p:spPr>
          <a:xfrm>
            <a:off x="13964840" y="4178081"/>
            <a:ext cx="399336" cy="399336"/>
          </a:xfrm>
          <a:prstGeom prst="roundRect">
            <a:avLst>
              <a:gd name="adj" fmla="val 26669"/>
            </a:avLst>
          </a:prstGeom>
          <a:solidFill>
            <a:srgbClr val="393636"/>
          </a:solidFill>
          <a:ln/>
        </p:spPr>
      </p:sp>
      <p:sp>
        <p:nvSpPr>
          <p:cNvPr id="11" name="Text 8"/>
          <p:cNvSpPr/>
          <p:nvPr/>
        </p:nvSpPr>
        <p:spPr>
          <a:xfrm>
            <a:off x="14079451" y="4160658"/>
            <a:ext cx="152400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1"/>
              </a:lnSpc>
              <a:buNone/>
            </a:pPr>
            <a:r>
              <a:rPr lang="en-US" sz="2096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096" dirty="0"/>
          </a:p>
        </p:txBody>
      </p:sp>
      <p:sp>
        <p:nvSpPr>
          <p:cNvPr id="12" name="Text 9"/>
          <p:cNvSpPr/>
          <p:nvPr/>
        </p:nvSpPr>
        <p:spPr>
          <a:xfrm>
            <a:off x="11834932" y="4172545"/>
            <a:ext cx="2129909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21"/>
              </a:lnSpc>
              <a:buNone/>
            </a:pPr>
            <a:r>
              <a:rPr lang="en-US" sz="2096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کشت ایروپونیک</a:t>
            </a:r>
            <a:endParaRPr lang="en-US" sz="2096" dirty="0"/>
          </a:p>
        </p:txBody>
      </p:sp>
      <p:sp>
        <p:nvSpPr>
          <p:cNvPr id="13" name="Shape 10"/>
          <p:cNvSpPr/>
          <p:nvPr/>
        </p:nvSpPr>
        <p:spPr>
          <a:xfrm>
            <a:off x="13943577" y="5155451"/>
            <a:ext cx="399336" cy="399336"/>
          </a:xfrm>
          <a:prstGeom prst="roundRect">
            <a:avLst>
              <a:gd name="adj" fmla="val 26669"/>
            </a:avLst>
          </a:prstGeom>
          <a:solidFill>
            <a:srgbClr val="393636"/>
          </a:solidFill>
          <a:ln/>
        </p:spPr>
      </p:sp>
      <p:sp>
        <p:nvSpPr>
          <p:cNvPr id="14" name="Text 11"/>
          <p:cNvSpPr/>
          <p:nvPr/>
        </p:nvSpPr>
        <p:spPr>
          <a:xfrm>
            <a:off x="14070855" y="5154427"/>
            <a:ext cx="144780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1"/>
              </a:lnSpc>
              <a:buNone/>
            </a:pPr>
            <a:r>
              <a:rPr lang="en-US" sz="2096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096" dirty="0"/>
          </a:p>
        </p:txBody>
      </p:sp>
      <p:sp>
        <p:nvSpPr>
          <p:cNvPr id="15" name="Text 12"/>
          <p:cNvSpPr/>
          <p:nvPr/>
        </p:nvSpPr>
        <p:spPr>
          <a:xfrm>
            <a:off x="11457861" y="5082064"/>
            <a:ext cx="2506980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621"/>
              </a:lnSpc>
              <a:buNone/>
            </a:pPr>
            <a:r>
              <a:rPr lang="en-US" sz="2096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دقیق هوشمند</a:t>
            </a:r>
            <a:endParaRPr lang="en-US" sz="2096" dirty="0"/>
          </a:p>
        </p:txBody>
      </p:sp>
      <p:sp>
        <p:nvSpPr>
          <p:cNvPr id="16" name="Shape 13"/>
          <p:cNvSpPr/>
          <p:nvPr/>
        </p:nvSpPr>
        <p:spPr>
          <a:xfrm>
            <a:off x="13945518" y="5993719"/>
            <a:ext cx="399336" cy="399336"/>
          </a:xfrm>
          <a:prstGeom prst="roundRect">
            <a:avLst>
              <a:gd name="adj" fmla="val 26669"/>
            </a:avLst>
          </a:prstGeom>
          <a:solidFill>
            <a:srgbClr val="393636"/>
          </a:solidFill>
          <a:ln/>
        </p:spPr>
      </p:sp>
      <p:sp>
        <p:nvSpPr>
          <p:cNvPr id="17" name="Text 14"/>
          <p:cNvSpPr/>
          <p:nvPr/>
        </p:nvSpPr>
        <p:spPr>
          <a:xfrm>
            <a:off x="14075810" y="5998956"/>
            <a:ext cx="152400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1"/>
              </a:lnSpc>
              <a:buNone/>
            </a:pPr>
            <a:r>
              <a:rPr lang="en-US" sz="2096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096" dirty="0"/>
          </a:p>
        </p:txBody>
      </p:sp>
      <p:sp>
        <p:nvSpPr>
          <p:cNvPr id="18" name="Text 15"/>
          <p:cNvSpPr/>
          <p:nvPr/>
        </p:nvSpPr>
        <p:spPr>
          <a:xfrm>
            <a:off x="11724561" y="5991582"/>
            <a:ext cx="2240280" cy="2771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184"/>
              </a:lnSpc>
              <a:buNone/>
            </a:pPr>
            <a:r>
              <a:rPr lang="en-US" sz="1747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عمودی هوشمند</a:t>
            </a:r>
            <a:endParaRPr lang="en-US" sz="1747" dirty="0"/>
          </a:p>
        </p:txBody>
      </p:sp>
      <p:sp>
        <p:nvSpPr>
          <p:cNvPr id="19" name="Shape 16"/>
          <p:cNvSpPr/>
          <p:nvPr/>
        </p:nvSpPr>
        <p:spPr>
          <a:xfrm>
            <a:off x="13964841" y="6789980"/>
            <a:ext cx="399336" cy="399336"/>
          </a:xfrm>
          <a:prstGeom prst="roundRect">
            <a:avLst>
              <a:gd name="adj" fmla="val 26669"/>
            </a:avLst>
          </a:prstGeom>
          <a:solidFill>
            <a:srgbClr val="393636"/>
          </a:solidFill>
          <a:ln/>
        </p:spPr>
      </p:sp>
      <p:sp>
        <p:nvSpPr>
          <p:cNvPr id="20" name="Text 17"/>
          <p:cNvSpPr/>
          <p:nvPr/>
        </p:nvSpPr>
        <p:spPr>
          <a:xfrm>
            <a:off x="14095932" y="6804699"/>
            <a:ext cx="137160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1"/>
              </a:lnSpc>
              <a:buNone/>
            </a:pPr>
            <a:r>
              <a:rPr lang="en-US" sz="2096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096" dirty="0"/>
          </a:p>
        </p:txBody>
      </p:sp>
      <p:sp>
        <p:nvSpPr>
          <p:cNvPr id="21" name="Text 18"/>
          <p:cNvSpPr/>
          <p:nvPr/>
        </p:nvSpPr>
        <p:spPr>
          <a:xfrm>
            <a:off x="12189976" y="6845618"/>
            <a:ext cx="1774865" cy="2771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184"/>
              </a:lnSpc>
              <a:buNone/>
            </a:pPr>
            <a:r>
              <a:rPr lang="en-US" sz="1747" b="1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رباتیک</a:t>
            </a:r>
            <a:endParaRPr lang="en-US" sz="1747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13"/>
    </mc:Choice>
    <mc:Fallback xmlns="">
      <p:transition spd="slow" advTm="3551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831687" y="1732240"/>
            <a:ext cx="57607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5468"/>
              </a:lnSpc>
              <a:buNone/>
            </a:pPr>
            <a:r>
              <a:rPr lang="fa-IR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</a:rPr>
              <a:t>ویژگی‌های</a:t>
            </a:r>
            <a:r>
              <a:rPr lang="en-US" sz="4374" dirty="0" err="1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</a:t>
            </a: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4374" dirty="0" err="1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هوشمند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2759869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کشاورزی هوشمند، امکاناتی مانند آبیاری خودکار، ماشین‌آلات دقیق، دسترسی به داده‌های مزرعه در هر لحظه و کنترل مزرعه از راه دور را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فراهم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2000" dirty="0" err="1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می‌کند</a:t>
            </a: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این امکانات به کشاورزان کمک می‌کنند تا به بهره‌وری بیشتری در فرآیندهای کشاورزی دست یابند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2037993" y="372058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آبیاری خودکار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2037993" y="432589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ماشین آلات دقیق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2037993" y="493121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دسترسی به داده‌های مزرعه در هر لحظه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2037993" y="553652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نظارت و کنترل مزرعه از راه دور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2037993" y="614183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050"/>
    </mc:Choice>
    <mc:Fallback xmlns="">
      <p:transition spd="slow" advTm="7905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39441" y="3067883"/>
            <a:ext cx="7071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کاربرد پهباد در کشاورزی هوشمند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پهبادها در کشاورزی مدرن و هوشمند می‌توانند عملیاتی مانند بذر پاشی، مه‌پاشی و سم‌پاشی را با دقت و کارایی بالا انجام دهند. این فناوری به کشاورزان کمک می‌کند تا فرآیندهای کشاورزی را بهبود بخشیده و به بهره‌وری بیشتری دست یابند</a:t>
            </a: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1021</Words>
  <Application>Microsoft Office PowerPoint</Application>
  <PresentationFormat>Custom</PresentationFormat>
  <Paragraphs>91</Paragraphs>
  <Slides>13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Gelasio</vt:lpstr>
      <vt:lpstr>IRANSans-fa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STAR</cp:lastModifiedBy>
  <cp:revision>7</cp:revision>
  <dcterms:created xsi:type="dcterms:W3CDTF">2023-12-29T11:21:50Z</dcterms:created>
  <dcterms:modified xsi:type="dcterms:W3CDTF">2023-12-29T20:05:13Z</dcterms:modified>
</cp:coreProperties>
</file>